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5143500" cx="9144000"/>
  <p:notesSz cx="6858000" cy="9144000"/>
  <p:embeddedFontLst>
    <p:embeddedFont>
      <p:font typeface="Nunito"/>
      <p:regular r:id="rId67"/>
      <p:bold r:id="rId68"/>
      <p:italic r:id="rId69"/>
      <p:boldItalic r:id="rId70"/>
    </p:embeddedFont>
    <p:embeddedFont>
      <p:font typeface="Lato"/>
      <p:regular r:id="rId71"/>
      <p:bold r:id="rId72"/>
      <p:italic r:id="rId73"/>
      <p:boldItalic r:id="rId74"/>
    </p:embeddedFont>
    <p:embeddedFont>
      <p:font typeface="Maven Pro"/>
      <p:regular r:id="rId75"/>
      <p:bold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6A67E2C-4C83-4C8B-B5AE-D86DF072FBCC}">
  <a:tblStyle styleId="{26A67E2C-4C83-4C8B-B5AE-D86DF072FB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-italic.fntdata"/><Relationship Id="rId72" Type="http://schemas.openxmlformats.org/officeDocument/2006/relationships/font" Target="fonts/Lato-bold.fntdata"/><Relationship Id="rId31" Type="http://schemas.openxmlformats.org/officeDocument/2006/relationships/slide" Target="slides/slide25.xml"/><Relationship Id="rId75" Type="http://schemas.openxmlformats.org/officeDocument/2006/relationships/font" Target="fonts/MavenPro-regular.fntdata"/><Relationship Id="rId30" Type="http://schemas.openxmlformats.org/officeDocument/2006/relationships/slide" Target="slides/slide24.xml"/><Relationship Id="rId74" Type="http://schemas.openxmlformats.org/officeDocument/2006/relationships/font" Target="fonts/Lato-bold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76" Type="http://schemas.openxmlformats.org/officeDocument/2006/relationships/font" Target="fonts/MavenPro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Lato-regular.fntdata"/><Relationship Id="rId70" Type="http://schemas.openxmlformats.org/officeDocument/2006/relationships/font" Target="fonts/Nunit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Nunito-bold.fntdata"/><Relationship Id="rId23" Type="http://schemas.openxmlformats.org/officeDocument/2006/relationships/slide" Target="slides/slide17.xml"/><Relationship Id="rId67" Type="http://schemas.openxmlformats.org/officeDocument/2006/relationships/font" Target="fonts/Nunito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Nuni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19fff5d9c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19fff5d9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migration is very important for businesses but there’s one issue with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main issue is not that there isn’t enough storage space but it’s the ned for these companies to keep upgrading to new technologies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migration of large scale systems can take years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an example is sabre: they are a travel company which manages flight and customer data and much more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they have the second largest GDS in the world (global distribution system)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basically it is a network that allows travel agencies to </a:t>
            </a:r>
            <a:r>
              <a:rPr lang="nl"/>
              <a:t>access</a:t>
            </a:r>
            <a:r>
              <a:rPr lang="nl"/>
              <a:t> and </a:t>
            </a:r>
            <a:r>
              <a:rPr lang="nl"/>
              <a:t>book</a:t>
            </a:r>
            <a:r>
              <a:rPr lang="nl"/>
              <a:t> real time inventories like flights, hotels and car rentals.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sabre migrated their entire system to the google cloud in order to improve scalability, speed and cost efficiency.while also leveraging cloud based AI for better data processing and personalized services.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19fff5d9c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19fff5d9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119fff5d9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119fff5d9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main challenge in migrating between old and new infrastructures is trying to merge incompatible data models and formats.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This often requires transforming data from the legacy system’s structure to fit the new system’s format.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 example of merging incompatible data models is migrating from a structured relational database (like Oracle, or postgres) to a flexible NoSQL database (like MongoDB), which requires transforming structured tables into JSON-like documents.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19fff5d9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119fff5d9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19fff5d9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119fff5d9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19fff5d9c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119fff5d9c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119fff5d9c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119fff5d9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12137ab9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12137ab9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19fff5d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119fff5d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Nunito"/>
              <a:buChar char="○"/>
            </a:pPr>
            <a:r>
              <a:rPr lang="nl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High risk of expensive failure: can mean data corruption, or bottle necks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2137ab9b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12137ab9b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will take way longer but your customers can keep using the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and data still needs to be synchronized between the old and new </a:t>
            </a:r>
            <a:r>
              <a:rPr lang="nl"/>
              <a:t>parallel</a:t>
            </a:r>
            <a:r>
              <a:rPr lang="nl"/>
              <a:t> applications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often times this is very complex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19fff5d9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19fff5d9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2137ab9b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12137ab9b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12137ab9b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12137ab9b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nl" sz="1300">
                <a:solidFill>
                  <a:schemeClr val="dk1"/>
                </a:solidFill>
              </a:rPr>
              <a:t>Planning</a:t>
            </a:r>
            <a:r>
              <a:rPr lang="nl" sz="1300">
                <a:solidFill>
                  <a:schemeClr val="dk1"/>
                </a:solidFill>
              </a:rPr>
              <a:t>: Define the migration scope, evaluate source and target systems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nl" sz="1300">
                <a:solidFill>
                  <a:schemeClr val="dk1"/>
                </a:solidFill>
              </a:rPr>
              <a:t>Data Profiling</a:t>
            </a:r>
            <a:r>
              <a:rPr lang="nl" sz="1300">
                <a:solidFill>
                  <a:schemeClr val="dk1"/>
                </a:solidFill>
              </a:rPr>
              <a:t>: Use automated tools to assess data quality, identify duplicates, and resolve conflicts in the data before migration.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nl" sz="1300">
                <a:solidFill>
                  <a:schemeClr val="dk1"/>
                </a:solidFill>
              </a:rPr>
              <a:t>Data Backup</a:t>
            </a:r>
            <a:r>
              <a:rPr lang="nl" sz="1300">
                <a:solidFill>
                  <a:schemeClr val="dk1"/>
                </a:solidFill>
              </a:rPr>
              <a:t>: Create a complete backup of all data to safeguard against any potential data loss or failure during migration.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nl" sz="1300">
                <a:solidFill>
                  <a:schemeClr val="dk1"/>
                </a:solidFill>
              </a:rPr>
              <a:t>Migration Design</a:t>
            </a:r>
            <a:r>
              <a:rPr lang="nl" sz="1300">
                <a:solidFill>
                  <a:schemeClr val="dk1"/>
                </a:solidFill>
              </a:rPr>
              <a:t>: to structure and organize the workflow, create an ETL pipeline with the help of ETL specialists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nl" sz="1300">
                <a:solidFill>
                  <a:schemeClr val="dk1"/>
                </a:solidFill>
              </a:rPr>
              <a:t>Execution</a:t>
            </a:r>
            <a:r>
              <a:rPr lang="nl" sz="1300">
                <a:solidFill>
                  <a:schemeClr val="dk1"/>
                </a:solidFill>
              </a:rPr>
              <a:t>: execute the migration according to the chosen approach: big bang or trickle to minimize disruptions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nl" sz="1300">
                <a:solidFill>
                  <a:schemeClr val="dk1"/>
                </a:solidFill>
              </a:rPr>
              <a:t>Data Migration Testing</a:t>
            </a:r>
            <a:r>
              <a:rPr lang="nl" sz="1300">
                <a:solidFill>
                  <a:schemeClr val="dk1"/>
                </a:solidFill>
              </a:rPr>
              <a:t>: Continuously test data quality and integrity throughout the migration to detect and fix any issues.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nl" sz="1300">
                <a:solidFill>
                  <a:schemeClr val="dk1"/>
                </a:solidFill>
              </a:rPr>
              <a:t>Post-Migration Audit</a:t>
            </a:r>
            <a:r>
              <a:rPr lang="nl" sz="1300">
                <a:solidFill>
                  <a:schemeClr val="dk1"/>
                </a:solidFill>
              </a:rPr>
              <a:t>: Validate the migrated data with key stakeholders, ensuring accuracy before retiring the old system.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129b7e4d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129b7e4d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Data from multiple sources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Stored in a single location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unified </a:t>
            </a:r>
            <a:r>
              <a:rPr lang="nl"/>
              <a:t>coherent</a:t>
            </a:r>
            <a:r>
              <a:rPr lang="nl"/>
              <a:t> format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used for various analytical or operational purposes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129b7e4d3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129b7e4d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Different business have different data structures and systems, so integration methods need to be tailored to their specific use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ELT </a:t>
            </a:r>
            <a:r>
              <a:rPr lang="nl"/>
              <a:t>leverages</a:t>
            </a:r>
            <a:r>
              <a:rPr lang="nl"/>
              <a:t> </a:t>
            </a:r>
            <a:r>
              <a:rPr lang="nl"/>
              <a:t>processing</a:t>
            </a:r>
            <a:r>
              <a:rPr lang="nl"/>
              <a:t> power of modern data warehouses for transformation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29b7e4d3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29b7e4d3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Classic method for data integration, often uses ETL to combine </a:t>
            </a:r>
            <a:r>
              <a:rPr lang="nl"/>
              <a:t>several</a:t>
            </a:r>
            <a:r>
              <a:rPr lang="nl"/>
              <a:t> sources and clean the data by removing duplicate and ensuring data quality. Afterwards it stores the data in a single data store for example a data warehouse for analysis or reporting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129b7e4d3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129b7e4d3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29b7e4d3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129b7e4d3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Copying from one source system to a target system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nl">
                <a:solidFill>
                  <a:schemeClr val="dk1"/>
                </a:solidFill>
              </a:rPr>
              <a:t>full table replication</a:t>
            </a:r>
            <a:r>
              <a:rPr lang="nl">
                <a:solidFill>
                  <a:schemeClr val="dk1"/>
                </a:solidFill>
              </a:rPr>
              <a:t> — copying all the new, updated, and existing data from the sources to the destination;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nl">
                <a:solidFill>
                  <a:schemeClr val="dk1"/>
                </a:solidFill>
              </a:rPr>
              <a:t>key-based incremental replication</a:t>
            </a:r>
            <a:r>
              <a:rPr lang="nl">
                <a:solidFill>
                  <a:schemeClr val="dk1"/>
                </a:solidFill>
              </a:rPr>
              <a:t> — copying only data that has changed since the previous update; and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nl">
                <a:solidFill>
                  <a:schemeClr val="dk1"/>
                </a:solidFill>
              </a:rPr>
              <a:t>log-based incremental replication</a:t>
            </a:r>
            <a:r>
              <a:rPr lang="nl">
                <a:solidFill>
                  <a:schemeClr val="dk1"/>
                </a:solidFill>
              </a:rPr>
              <a:t> — copying data based on the changes in the log files of source systems.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Data replication can optimize performance by spreading request </a:t>
            </a:r>
            <a:r>
              <a:rPr lang="nl"/>
              <a:t>across</a:t>
            </a:r>
            <a:r>
              <a:rPr lang="nl"/>
              <a:t> multiple different servers or location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29b7e4d3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129b7e4d3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The ETL process requires </a:t>
            </a:r>
            <a:r>
              <a:rPr lang="nl"/>
              <a:t>significant</a:t>
            </a:r>
            <a:r>
              <a:rPr lang="nl"/>
              <a:t> time and effort due to lack of automation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Manual method struggle to keep up with increasing </a:t>
            </a:r>
            <a:r>
              <a:rPr lang="nl"/>
              <a:t>complexity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Best used for small or unstructured dataset or when automated tools may not be applicable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129b7e4d3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129b7e4d3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29b7e4d3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129b7e4d3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Somewhat </a:t>
            </a:r>
            <a:r>
              <a:rPr lang="nl"/>
              <a:t>similar</a:t>
            </a:r>
            <a:r>
              <a:rPr lang="nl"/>
              <a:t> to application based integration but is often more complex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Application based is for example through API’s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Example: Enterprise Service Bus (ESB)</a:t>
            </a:r>
            <a:r>
              <a:rPr lang="nl">
                <a:solidFill>
                  <a:schemeClr val="dk1"/>
                </a:solidFill>
              </a:rPr>
              <a:t>: ESB provides a centralized platform for routing, transforming, and managing data flows across multiple services and applications, ensuring scalability and flexibility in integration.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19fff5d9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119fff5d9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what is it -&gt; transfer of existing historical data to a new storage system or file format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129b7e4d3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129b7e4d3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Allows for access to different data source though a single unified interface, the goal is providing a single interface for interacting with multiple data sources, and so making data accessible without worrying about underlying 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119fff5d9c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119fff5d9c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285b3f16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1285b3f16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285b3f16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1285b3f16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12137ab9b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12137ab9b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1285b3f16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1285b3f16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285b3f16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285b3f16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10a5940e46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10a5940e4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d52510f13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d52510f13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12137ab9b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12137ab9b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19fff5d9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19fff5d9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>
                <a:solidFill>
                  <a:schemeClr val="dk1"/>
                </a:solidFill>
              </a:rPr>
              <a:t>usually data migration happens for a reason and theres certain triggers for it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>
                <a:solidFill>
                  <a:schemeClr val="dk1"/>
                </a:solidFill>
              </a:rPr>
              <a:t>legacy system modernization; implementing a new technology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>
                <a:solidFill>
                  <a:schemeClr val="dk1"/>
                </a:solidFill>
              </a:rPr>
              <a:t>mergers and acquisitions; in order to unify company systems and databases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12137ab9b3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12137ab9b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119fff5d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119fff5d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12973775e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12973775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12973775e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12973775e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12137ab9b3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12137ab9b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1260b1a9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1260b1a9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1260b1a96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1260b1a96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12137ab9b3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12137ab9b3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119fff5d9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119fff5d9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119fff5d9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119fff5d9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>
                <a:solidFill>
                  <a:schemeClr val="dk1"/>
                </a:solidFill>
              </a:rPr>
              <a:t>Hardware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Managed by Provider</a:t>
            </a:r>
            <a:r>
              <a:rPr lang="nl">
                <a:solidFill>
                  <a:schemeClr val="dk1"/>
                </a:solidFill>
              </a:rPr>
              <a:t>: In serverless, the hardware (e.g., servers, storage) is fully managed by the cloud provider.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Abstracted Away</a:t>
            </a:r>
            <a:r>
              <a:rPr lang="nl">
                <a:solidFill>
                  <a:schemeClr val="dk1"/>
                </a:solidFill>
              </a:rPr>
              <a:t>: Developers don’t interact with the physical hardware, which simplifies infrastructure management.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Flexibility</a:t>
            </a:r>
            <a:r>
              <a:rPr lang="nl">
                <a:solidFill>
                  <a:schemeClr val="dk1"/>
                </a:solidFill>
              </a:rPr>
              <a:t>: No need for provisioning or capacity planning, as these are handled by the provider.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>
                <a:solidFill>
                  <a:schemeClr val="dk1"/>
                </a:solidFill>
              </a:rPr>
              <a:t>Waste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Reduced Resource Waste</a:t>
            </a:r>
            <a:r>
              <a:rPr lang="nl">
                <a:solidFill>
                  <a:schemeClr val="dk1"/>
                </a:solidFill>
              </a:rPr>
              <a:t>: Traditional infrastructure often has unused capacity, leading to wasted resources.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Efficiency</a:t>
            </a:r>
            <a:r>
              <a:rPr lang="nl">
                <a:solidFill>
                  <a:schemeClr val="dk1"/>
                </a:solidFill>
              </a:rPr>
              <a:t>: Serverless eliminates idle server time, as resources are only allocated during function execution.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Environmental Benefit</a:t>
            </a:r>
            <a:r>
              <a:rPr lang="nl">
                <a:solidFill>
                  <a:schemeClr val="dk1"/>
                </a:solidFill>
              </a:rPr>
              <a:t>: Minimizing idle resources can reduce energy consumption, contributing to a more sustainable approach.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>
                <a:solidFill>
                  <a:schemeClr val="dk1"/>
                </a:solidFill>
              </a:rPr>
              <a:t>Pay as You Go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Cost Model</a:t>
            </a:r>
            <a:r>
              <a:rPr lang="nl">
                <a:solidFill>
                  <a:schemeClr val="dk1"/>
                </a:solidFill>
              </a:rPr>
              <a:t>: In a serverless setup, you pay only for the compute resources you use when your code is running.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Cost-Efficiency</a:t>
            </a:r>
            <a:r>
              <a:rPr lang="nl">
                <a:solidFill>
                  <a:schemeClr val="dk1"/>
                </a:solidFill>
              </a:rPr>
              <a:t>: No charges for idle time, making it ideal for applications with sporadic traffic.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Granular Billing</a:t>
            </a:r>
            <a:r>
              <a:rPr lang="nl">
                <a:solidFill>
                  <a:schemeClr val="dk1"/>
                </a:solidFill>
              </a:rPr>
              <a:t>: Costs are typically calculated based on requests and compute time down to milliseconds, optimizing spend.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>
                <a:solidFill>
                  <a:schemeClr val="dk1"/>
                </a:solidFill>
              </a:rPr>
              <a:t>Scalability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Automatic Scaling</a:t>
            </a:r>
            <a:r>
              <a:rPr lang="nl">
                <a:solidFill>
                  <a:schemeClr val="dk1"/>
                </a:solidFill>
              </a:rPr>
              <a:t>: Serverless platforms automatically scale resources up or down based on demand.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No Capacity Planning</a:t>
            </a:r>
            <a:r>
              <a:rPr lang="nl">
                <a:solidFill>
                  <a:schemeClr val="dk1"/>
                </a:solidFill>
              </a:rPr>
              <a:t>: Developers don’t need to worry about scaling limits; the provider handles it.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Perfect for Variable Workloads</a:t>
            </a:r>
            <a:r>
              <a:rPr lang="nl">
                <a:solidFill>
                  <a:schemeClr val="dk1"/>
                </a:solidFill>
              </a:rPr>
              <a:t>: Serverless is well-suited for applications with variable or unpredictable workloads due to its rapid scalability.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19fff5d9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119fff5d9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119fff5d9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119fff5d9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>
                <a:solidFill>
                  <a:schemeClr val="dk1"/>
                </a:solidFill>
              </a:rPr>
              <a:t>Benefits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nl">
                <a:solidFill>
                  <a:schemeClr val="dk1"/>
                </a:solidFill>
              </a:rPr>
              <a:t>Scalability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nl">
                <a:solidFill>
                  <a:schemeClr val="dk1"/>
                </a:solidFill>
              </a:rPr>
              <a:t>Serverless platforms automatically scale resources up or down based on demand.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nl">
                <a:solidFill>
                  <a:schemeClr val="dk1"/>
                </a:solidFill>
              </a:rPr>
              <a:t>No need to manually adjust infrastructure; the service provider handles it.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nl">
                <a:solidFill>
                  <a:schemeClr val="dk1"/>
                </a:solidFill>
              </a:rPr>
              <a:t>Ideal for applications with fluctuating traffic patterns.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nl">
                <a:solidFill>
                  <a:schemeClr val="dk1"/>
                </a:solidFill>
              </a:rPr>
              <a:t>Pay-as-You-Go Model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nl">
                <a:solidFill>
                  <a:schemeClr val="dk1"/>
                </a:solidFill>
              </a:rPr>
              <a:t>You only pay for the actual compute time used when functions are active, which can save costs for applications with intermittent usage.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nl">
                <a:solidFill>
                  <a:schemeClr val="dk1"/>
                </a:solidFill>
              </a:rPr>
              <a:t>No expenses for idle resources, making it more economical for low-usage applications.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nl">
                <a:solidFill>
                  <a:schemeClr val="dk1"/>
                </a:solidFill>
              </a:rPr>
              <a:t>Fast Time to Market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nl">
                <a:solidFill>
                  <a:schemeClr val="dk1"/>
                </a:solidFill>
              </a:rPr>
              <a:t>No infrastructure management allows developers to focus more on coding and deploying new features.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nl">
                <a:solidFill>
                  <a:schemeClr val="dk1"/>
                </a:solidFill>
              </a:rPr>
              <a:t>Built-in integrations and managed services speed up development, allowing faster iterations and quicker deployment.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>
                <a:solidFill>
                  <a:schemeClr val="dk1"/>
                </a:solidFill>
              </a:rPr>
              <a:t>Drawbacks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nl">
                <a:solidFill>
                  <a:schemeClr val="dk1"/>
                </a:solidFill>
              </a:rPr>
              <a:t>Performance Variability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nl">
                <a:solidFill>
                  <a:schemeClr val="dk1"/>
                </a:solidFill>
              </a:rPr>
              <a:t>Cold starts (delay when a function is called after a period of inactivity) can slow response times, especially for latency-sensitive applications.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nl">
                <a:solidFill>
                  <a:schemeClr val="dk1"/>
                </a:solidFill>
              </a:rPr>
              <a:t>Performance may vary due to shared infrastructure with other users.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nl">
                <a:solidFill>
                  <a:schemeClr val="dk1"/>
                </a:solidFill>
              </a:rPr>
              <a:t>Limited Control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nl">
                <a:solidFill>
                  <a:schemeClr val="dk1"/>
                </a:solidFill>
              </a:rPr>
              <a:t>Less control over infrastructure and environment configuration (e.g., memory allocation, CPU management).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nl">
                <a:solidFill>
                  <a:schemeClr val="dk1"/>
                </a:solidFill>
              </a:rPr>
              <a:t>Providers may impose restrictions on runtime or dependencies, limiting flexibility.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nl">
                <a:solidFill>
                  <a:schemeClr val="dk1"/>
                </a:solidFill>
              </a:rPr>
              <a:t>Debugging Challenges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nl">
                <a:solidFill>
                  <a:schemeClr val="dk1"/>
                </a:solidFill>
              </a:rPr>
              <a:t>Debugging can be challenging since serverless functions run in isolated environments.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nl">
                <a:solidFill>
                  <a:schemeClr val="dk1"/>
                </a:solidFill>
              </a:rPr>
              <a:t>Limited visibility into the underlying infrastructure, making it difficult to trace issues.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nl">
                <a:solidFill>
                  <a:schemeClr val="dk1"/>
                </a:solidFill>
              </a:rPr>
              <a:t>Cost Efficiency Requires Performant Code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nl">
                <a:solidFill>
                  <a:schemeClr val="dk1"/>
                </a:solidFill>
              </a:rPr>
              <a:t>Although serverless is cost-efficient, poorly optimized code can lead to high expenses.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nl">
                <a:solidFill>
                  <a:schemeClr val="dk1"/>
                </a:solidFill>
              </a:rPr>
              <a:t>Requires careful optimization to minimize compute time and costs.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119fff5d9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119fff5d9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amazon orange parts are serverless</a:t>
            </a:r>
            <a:br>
              <a:rPr lang="nl"/>
            </a:br>
            <a:r>
              <a:rPr lang="nl"/>
              <a:t>google cloud 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119fff5d9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119fff5d9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>
                <a:solidFill>
                  <a:schemeClr val="dk1"/>
                </a:solidFill>
              </a:rPr>
              <a:t>serverless parts of data factory</a:t>
            </a:r>
            <a:br>
              <a:rPr b="1" lang="nl">
                <a:solidFill>
                  <a:schemeClr val="dk1"/>
                </a:solidFill>
              </a:rPr>
            </a:br>
            <a:r>
              <a:rPr b="1" lang="nl">
                <a:solidFill>
                  <a:schemeClr val="dk1"/>
                </a:solidFill>
              </a:rPr>
              <a:t>Pipelines</a:t>
            </a:r>
            <a:r>
              <a:rPr lang="nl">
                <a:solidFill>
                  <a:schemeClr val="dk1"/>
                </a:solidFill>
              </a:rPr>
              <a:t> (overall orchestration)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>
                <a:solidFill>
                  <a:schemeClr val="dk1"/>
                </a:solidFill>
              </a:rPr>
              <a:t>Copy Activity</a:t>
            </a:r>
            <a:r>
              <a:rPr lang="nl">
                <a:solidFill>
                  <a:schemeClr val="dk1"/>
                </a:solidFill>
              </a:rPr>
              <a:t> (data movement)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>
                <a:solidFill>
                  <a:schemeClr val="dk1"/>
                </a:solidFill>
              </a:rPr>
              <a:t>Mapping Data Flows</a:t>
            </a:r>
            <a:r>
              <a:rPr lang="nl">
                <a:solidFill>
                  <a:schemeClr val="dk1"/>
                </a:solidFill>
              </a:rPr>
              <a:t> (data transformation)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>
                <a:solidFill>
                  <a:schemeClr val="dk1"/>
                </a:solidFill>
              </a:rPr>
              <a:t>Azure Synapse Analytics (Serverless SQL Pools)</a:t>
            </a:r>
            <a:r>
              <a:rPr lang="nl">
                <a:solidFill>
                  <a:schemeClr val="dk1"/>
                </a:solidFill>
              </a:rPr>
              <a:t> for querying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>
                <a:solidFill>
                  <a:schemeClr val="dk1"/>
                </a:solidFill>
              </a:rPr>
              <a:t>Azure Functions</a:t>
            </a:r>
            <a:r>
              <a:rPr lang="nl">
                <a:solidFill>
                  <a:schemeClr val="dk1"/>
                </a:solidFill>
              </a:rPr>
              <a:t> (invoked within ADF pipelines)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>
                <a:solidFill>
                  <a:schemeClr val="dk1"/>
                </a:solidFill>
              </a:rPr>
              <a:t>Event-Based Triggers</a:t>
            </a:r>
            <a:r>
              <a:rPr lang="nl">
                <a:solidFill>
                  <a:schemeClr val="dk1"/>
                </a:solidFill>
              </a:rPr>
              <a:t> (automation)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>
                <a:solidFill>
                  <a:schemeClr val="dk1"/>
                </a:solidFill>
              </a:rPr>
              <a:t>Azure Data Lake Analytics</a:t>
            </a:r>
            <a:r>
              <a:rPr lang="nl">
                <a:solidFill>
                  <a:schemeClr val="dk1"/>
                </a:solidFill>
              </a:rPr>
              <a:t> (for querying in serverless environments)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119fff5d9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119fff5d9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netflix went serverless 2008-20015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1 Content Encoding</a:t>
            </a:r>
            <a:br>
              <a:rPr b="1" lang="nl">
                <a:solidFill>
                  <a:schemeClr val="dk1"/>
                </a:solidFill>
              </a:rPr>
            </a:br>
            <a:r>
              <a:rPr lang="nl">
                <a:solidFill>
                  <a:schemeClr val="dk1"/>
                </a:solidFill>
              </a:rPr>
              <a:t>Using AWS Lambda, they split each video into 5-minute chunks. Each chunk is encoded into 60 different streams (resolutions). Once complete, it is automatically deployed.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2 Backup System</a:t>
            </a:r>
            <a:br>
              <a:rPr b="1" lang="nl">
                <a:solidFill>
                  <a:schemeClr val="dk1"/>
                </a:solidFill>
              </a:rPr>
            </a:br>
            <a:r>
              <a:rPr lang="nl">
                <a:solidFill>
                  <a:schemeClr val="dk1"/>
                </a:solidFill>
              </a:rPr>
              <a:t>AWS Lambda monitors file changes, checks integrity, and backs up files. If issues are detected, Lambda can restart the process from the source.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3 Security Management</a:t>
            </a:r>
            <a:br>
              <a:rPr b="1" lang="nl">
                <a:solidFill>
                  <a:schemeClr val="dk1"/>
                </a:solidFill>
              </a:rPr>
            </a:br>
            <a:r>
              <a:rPr lang="nl">
                <a:solidFill>
                  <a:schemeClr val="dk1"/>
                </a:solidFill>
              </a:rPr>
              <a:t>Lambda ensures instances meet security standards and triggers alerts for unauthorized access.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119fff5d9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119fff5d9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>
                <a:solidFill>
                  <a:schemeClr val="dk1"/>
                </a:solidFill>
              </a:rPr>
              <a:t>Production Monitoring</a:t>
            </a:r>
            <a:br>
              <a:rPr b="1" lang="nl">
                <a:solidFill>
                  <a:schemeClr val="dk1"/>
                </a:solidFill>
              </a:rPr>
            </a:br>
            <a:r>
              <a:rPr lang="nl">
                <a:solidFill>
                  <a:schemeClr val="dk1"/>
                </a:solidFill>
              </a:rPr>
              <a:t>Lambda’s event system validates configurations in real-time, improving production monitoring and efficiency.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>
                <a:solidFill>
                  <a:schemeClr val="dk1"/>
                </a:solidFill>
              </a:rPr>
              <a:t>Server Management</a:t>
            </a:r>
            <a:br>
              <a:rPr b="1" lang="nl">
                <a:solidFill>
                  <a:schemeClr val="dk1"/>
                </a:solidFill>
              </a:rPr>
            </a:br>
            <a:r>
              <a:rPr lang="nl">
                <a:solidFill>
                  <a:schemeClr val="dk1"/>
                </a:solidFill>
              </a:rPr>
              <a:t>Lambda handles server deployment, compliance, and configuration, freeing Netflix from manual server management.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>
                <a:solidFill>
                  <a:schemeClr val="dk1"/>
                </a:solidFill>
              </a:rPr>
              <a:t>Real-Time Analytics with Kinesis</a:t>
            </a:r>
            <a:br>
              <a:rPr b="1" lang="nl">
                <a:solidFill>
                  <a:schemeClr val="dk1"/>
                </a:solidFill>
              </a:rPr>
            </a:br>
            <a:r>
              <a:rPr lang="nl">
                <a:solidFill>
                  <a:schemeClr val="dk1"/>
                </a:solidFill>
              </a:rPr>
              <a:t>Kinesis processes terabytes of log data daily, providing real-time analytics for fast issue resolution and high availability.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19fff5d9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19fff5d9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300">
                <a:solidFill>
                  <a:schemeClr val="dk1"/>
                </a:solidFill>
              </a:rPr>
              <a:t>Spark Jobs (Apache Spark ETL Jobs):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Large-Scale Data Processing</a:t>
            </a:r>
            <a:r>
              <a:rPr lang="nl">
                <a:solidFill>
                  <a:schemeClr val="dk1"/>
                </a:solidFill>
              </a:rPr>
              <a:t>: Efficiently handle big data using distributed computing.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Complex Data Transformations</a:t>
            </a:r>
            <a:r>
              <a:rPr lang="nl">
                <a:solidFill>
                  <a:schemeClr val="dk1"/>
                </a:solidFill>
              </a:rPr>
              <a:t>: Perform tasks like aggregations, joins, and filtering at scale.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High Performance</a:t>
            </a:r>
            <a:r>
              <a:rPr lang="nl">
                <a:solidFill>
                  <a:schemeClr val="dk1"/>
                </a:solidFill>
              </a:rPr>
              <a:t>: Process data quickly with in-memory computing.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300">
                <a:solidFill>
                  <a:schemeClr val="dk1"/>
                </a:solidFill>
              </a:rPr>
              <a:t>Python Shell Jobs: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Lightweight ETL</a:t>
            </a:r>
            <a:r>
              <a:rPr lang="nl">
                <a:solidFill>
                  <a:schemeClr val="dk1"/>
                </a:solidFill>
              </a:rPr>
              <a:t>: Ideal for simple, script-based data transformations.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Custom Processing</a:t>
            </a:r>
            <a:r>
              <a:rPr lang="nl">
                <a:solidFill>
                  <a:schemeClr val="dk1"/>
                </a:solidFill>
              </a:rPr>
              <a:t>: Run specific Python scripts for automation or data manipulation.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Low Overhead</a:t>
            </a:r>
            <a:r>
              <a:rPr lang="nl">
                <a:solidFill>
                  <a:schemeClr val="dk1"/>
                </a:solidFill>
              </a:rPr>
              <a:t>: Suitable for small datasets without the need for distributed processing.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300">
                <a:solidFill>
                  <a:schemeClr val="dk1"/>
                </a:solidFill>
              </a:rPr>
              <a:t>Interactive Sessions: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Ad-Hoc Data Exploration</a:t>
            </a:r>
            <a:r>
              <a:rPr lang="nl">
                <a:solidFill>
                  <a:schemeClr val="dk1"/>
                </a:solidFill>
              </a:rPr>
              <a:t>: Query and explore data interactively.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Prototyping &amp; Debugging</a:t>
            </a:r>
            <a:r>
              <a:rPr lang="nl">
                <a:solidFill>
                  <a:schemeClr val="dk1"/>
                </a:solidFill>
              </a:rPr>
              <a:t>: Test and refine ETL code in real time.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nl">
                <a:solidFill>
                  <a:schemeClr val="dk1"/>
                </a:solidFill>
              </a:rPr>
              <a:t>Development &amp; Testing</a:t>
            </a:r>
            <a:r>
              <a:rPr lang="nl">
                <a:solidFill>
                  <a:schemeClr val="dk1"/>
                </a:solidFill>
              </a:rPr>
              <a:t>: Build and test pipelines incrementally in a flexible environment.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119fff5d9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119fff5d9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12a83befd1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12a83befd1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12a83befd1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12a83befd1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119fff5d9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119fff5d9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19fff5d9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119fff5d9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dealing with internal information in the company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combining data from multiple sources outside and inside the company into a single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main goal of data integration is to enable connectivity between different 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129b7e4d3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129b7e4d3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19fff5d9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19fff5d9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19fff5d9c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19fff5d9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119fff5d9c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119fff5d9c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Relationship Id="rId4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altexsoft.com/blog/data-migration/" TargetMode="External"/><Relationship Id="rId4" Type="http://schemas.openxmlformats.org/officeDocument/2006/relationships/hyperlink" Target="https://www.ttgasia.com/2023/09/04/sabre-deepens-ai-application-moves-all-gds-business-to-google-cloud/" TargetMode="External"/><Relationship Id="rId9" Type="http://schemas.openxmlformats.org/officeDocument/2006/relationships/hyperlink" Target="https://docs.aws.amazon.com/glue/latest/dg/what-is-glue.html" TargetMode="External"/><Relationship Id="rId5" Type="http://schemas.openxmlformats.org/officeDocument/2006/relationships/hyperlink" Target="https://backlinko.com/netflix-users" TargetMode="External"/><Relationship Id="rId6" Type="http://schemas.openxmlformats.org/officeDocument/2006/relationships/hyperlink" Target="https://www.cloudflare.com/learning/serverless/what-is-serverless/" TargetMode="External"/><Relationship Id="rId7" Type="http://schemas.openxmlformats.org/officeDocument/2006/relationships/hyperlink" Target="https://datascientest.com/en/gcp-dataflow-what-is-it-whats-it-for" TargetMode="External"/><Relationship Id="rId8" Type="http://schemas.openxmlformats.org/officeDocument/2006/relationships/hyperlink" Target="https://dashbird.io/blog/serverless-case-study-netflix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Engineering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>
                <a:latin typeface="Lato"/>
                <a:ea typeface="Lato"/>
                <a:cs typeface="Lato"/>
                <a:sym typeface="Lato"/>
              </a:rPr>
              <a:t>Arend Valvekens, Mardiros Gundes, Simon Stercks, Milan Vermeiren, Bram Baestaens, Robin Dewinter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importance data migration</a:t>
            </a:r>
            <a:endParaRPr/>
          </a:p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T</a:t>
            </a:r>
            <a:r>
              <a:rPr lang="nl" sz="1600"/>
              <a:t>he issue isn’t storage space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The need for upgrading to new technologies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Migrating large scale systems can take years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Example: sabre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Second largest GDS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migrate to google cloud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3 years; 2020 -2023</a:t>
            </a:r>
            <a:endParaRPr sz="1600"/>
          </a:p>
        </p:txBody>
      </p:sp>
      <p:pic>
        <p:nvPicPr>
          <p:cNvPr id="341" name="Google Shape;3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600" y="2036550"/>
            <a:ext cx="3713710" cy="24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database migration</a:t>
            </a:r>
            <a:endParaRPr/>
          </a:p>
        </p:txBody>
      </p:sp>
      <p:sp>
        <p:nvSpPr>
          <p:cNvPr id="347" name="Google Shape;347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D</a:t>
            </a:r>
            <a:r>
              <a:rPr lang="nl" sz="1600"/>
              <a:t>ata is typically stored in a DBMS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DBMS = software designed to store, retrieve and manipulate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Database migration often means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Latest DBMS version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Switch to new DBMS eg. mysql vs postgresql</a:t>
            </a:r>
            <a:endParaRPr sz="1600"/>
          </a:p>
        </p:txBody>
      </p:sp>
      <p:pic>
        <p:nvPicPr>
          <p:cNvPr id="348" name="Google Shape;3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575" y="2728625"/>
            <a:ext cx="2342649" cy="241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application migration</a:t>
            </a:r>
            <a:endParaRPr/>
          </a:p>
        </p:txBody>
      </p:sp>
      <p:sp>
        <p:nvSpPr>
          <p:cNvPr id="354" name="Google Shape;354;p24"/>
          <p:cNvSpPr txBox="1"/>
          <p:nvPr>
            <p:ph idx="1" type="body"/>
          </p:nvPr>
        </p:nvSpPr>
        <p:spPr>
          <a:xfrm>
            <a:off x="1303800" y="20213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C</a:t>
            </a:r>
            <a:r>
              <a:rPr lang="nl" sz="1600"/>
              <a:t>hange enterprise software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Example: hotel implements a new property management system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Requires moving data from one environment to another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Old and new infrastructures -&gt; often unique data models/ formats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Main migration challenge -&gt; merging incompatible data models/ formats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requires data transformation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center migration</a:t>
            </a:r>
            <a:endParaRPr/>
          </a:p>
        </p:txBody>
      </p:sp>
      <p:sp>
        <p:nvSpPr>
          <p:cNvPr id="360" name="Google Shape;360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D</a:t>
            </a:r>
            <a:r>
              <a:rPr lang="nl" sz="1600"/>
              <a:t>ata center -&gt; physical infrastructure to keep data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Room with servers, networks switches, …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Can mean different things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Relocation of existing computers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Relocation of wires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…</a:t>
            </a:r>
            <a:endParaRPr sz="1600"/>
          </a:p>
        </p:txBody>
      </p:sp>
      <p:pic>
        <p:nvPicPr>
          <p:cNvPr id="361" name="Google Shape;3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25" y="1758813"/>
            <a:ext cx="3004076" cy="300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business process migration</a:t>
            </a:r>
            <a:endParaRPr/>
          </a:p>
        </p:txBody>
      </p:sp>
      <p:sp>
        <p:nvSpPr>
          <p:cNvPr id="367" name="Google Shape;367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W</a:t>
            </a:r>
            <a:r>
              <a:rPr lang="nl" sz="1600"/>
              <a:t>hen different organizations merge for example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Business applications/databases and customer data moved to a new </a:t>
            </a:r>
            <a:r>
              <a:rPr lang="nl" sz="1600"/>
              <a:t>environment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68" name="Google Shape;3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400" y="26266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cloud migration</a:t>
            </a:r>
            <a:endParaRPr/>
          </a:p>
        </p:txBody>
      </p:sp>
      <p:sp>
        <p:nvSpPr>
          <p:cNvPr id="374" name="Google Shape;374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M</a:t>
            </a:r>
            <a:r>
              <a:rPr lang="nl" sz="1600"/>
              <a:t>ove data between on-premise and cloud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Move data between clouds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Migration can be short or take even years</a:t>
            </a:r>
            <a:endParaRPr sz="1600"/>
          </a:p>
        </p:txBody>
      </p:sp>
      <p:pic>
        <p:nvPicPr>
          <p:cNvPr id="375" name="Google Shape;3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950" y="1597875"/>
            <a:ext cx="2489350" cy="24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approaches to data migration</a:t>
            </a:r>
            <a:endParaRPr/>
          </a:p>
        </p:txBody>
      </p:sp>
      <p:sp>
        <p:nvSpPr>
          <p:cNvPr id="381" name="Google Shape;381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Several different approaches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Big bang data migration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Trickle data migration</a:t>
            </a:r>
            <a:endParaRPr sz="1600"/>
          </a:p>
        </p:txBody>
      </p:sp>
      <p:pic>
        <p:nvPicPr>
          <p:cNvPr id="382" name="Google Shape;3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25" y="1597875"/>
            <a:ext cx="2233950" cy="22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big bang data migration</a:t>
            </a:r>
            <a:endParaRPr/>
          </a:p>
        </p:txBody>
      </p:sp>
      <p:sp>
        <p:nvSpPr>
          <p:cNvPr id="388" name="Google Shape;388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It all happens in one operation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While data is moving -&gt; downtime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Typically executed during a less busy time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Shortest possible time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Mainly fits small companies with small amounts of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Not suited for mission critical applications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big bang data migration</a:t>
            </a:r>
            <a:endParaRPr/>
          </a:p>
        </p:txBody>
      </p:sp>
      <p:sp>
        <p:nvSpPr>
          <p:cNvPr id="394" name="Google Shape;394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Advantages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Less costly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Less complex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Less time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Everything </a:t>
            </a:r>
            <a:r>
              <a:rPr lang="nl" sz="1600"/>
              <a:t>happens</a:t>
            </a:r>
            <a:r>
              <a:rPr lang="nl" sz="1600"/>
              <a:t> at once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Disadvantages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High risk of expensive failure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Requires downtime</a:t>
            </a:r>
            <a:endParaRPr sz="1600"/>
          </a:p>
        </p:txBody>
      </p:sp>
      <p:pic>
        <p:nvPicPr>
          <p:cNvPr id="395" name="Google Shape;3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395" y="1169750"/>
            <a:ext cx="4052900" cy="19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trickle data migration</a:t>
            </a:r>
            <a:endParaRPr/>
          </a:p>
        </p:txBody>
      </p:sp>
      <p:sp>
        <p:nvSpPr>
          <p:cNvPr id="401" name="Google Shape;401;p3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Iterative migration; agile principle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Old and new systems are ran </a:t>
            </a:r>
            <a:r>
              <a:rPr lang="nl" sz="1600"/>
              <a:t>parallel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Will take way longer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Data still needs to be synchronized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Good for medium and large enterprises that can’t afford downtimes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migration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M</a:t>
            </a:r>
            <a:r>
              <a:rPr lang="nl" sz="1600"/>
              <a:t>oving data around = simple copy paste operation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Becomes complicated -&gt; millions of data units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Underestimation -&gt; extra time and money</a:t>
            </a:r>
            <a:endParaRPr sz="1600"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550" y="1937800"/>
            <a:ext cx="2880200" cy="28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trickle data migration</a:t>
            </a:r>
            <a:endParaRPr/>
          </a:p>
        </p:txBody>
      </p:sp>
      <p:sp>
        <p:nvSpPr>
          <p:cNvPr id="407" name="Google Shape;407;p3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Advantages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Less prone to unexpected failures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No downtime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Disadvantages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Expensive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Takes longer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Extra resources for keeping two systems running</a:t>
            </a:r>
            <a:endParaRPr sz="1600"/>
          </a:p>
        </p:txBody>
      </p:sp>
      <p:pic>
        <p:nvPicPr>
          <p:cNvPr id="408" name="Google Shape;4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758" y="1597875"/>
            <a:ext cx="3411716" cy="16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migration process</a:t>
            </a:r>
            <a:endParaRPr/>
          </a:p>
        </p:txBody>
      </p:sp>
      <p:sp>
        <p:nvSpPr>
          <p:cNvPr id="414" name="Google Shape;414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planning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auditing and profiling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backups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migration design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execution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testing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post migration audit</a:t>
            </a:r>
            <a:endParaRPr sz="1600"/>
          </a:p>
        </p:txBody>
      </p:sp>
      <p:pic>
        <p:nvPicPr>
          <p:cNvPr descr="data migration stages" id="415" name="Google Shape;4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6350"/>
            <a:ext cx="914400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Integration</a:t>
            </a:r>
            <a:endParaRPr/>
          </a:p>
        </p:txBody>
      </p:sp>
      <p:sp>
        <p:nvSpPr>
          <p:cNvPr id="421" name="Google Shape;421;p3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Data taken from multiple data sources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Single location (example: data warehouse)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Why?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Needed data is available in one place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Ensures integrity and quality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More reliable Insights</a:t>
            </a: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825" y="2941263"/>
            <a:ext cx="30289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How does it work?</a:t>
            </a:r>
            <a:endParaRPr/>
          </a:p>
        </p:txBody>
      </p:sp>
      <p:sp>
        <p:nvSpPr>
          <p:cNvPr id="428" name="Google Shape;428;p3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No one-size-fits all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Core elements: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Internal/External data sources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Data integration platform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Data repository (Data lake/warehouse)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Data access layer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ETL process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Newer way: ELT (preferable for cloud </a:t>
            </a:r>
            <a:r>
              <a:rPr lang="nl"/>
              <a:t>environments</a:t>
            </a:r>
            <a:r>
              <a:rPr lang="nl"/>
              <a:t>)</a:t>
            </a:r>
            <a:endParaRPr/>
          </a:p>
        </p:txBody>
      </p:sp>
      <p:pic>
        <p:nvPicPr>
          <p:cNvPr id="429" name="Google Shape;4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650" y="598575"/>
            <a:ext cx="3767226" cy="21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Consolidation</a:t>
            </a:r>
            <a:endParaRPr/>
          </a:p>
        </p:txBody>
      </p:sp>
      <p:sp>
        <p:nvSpPr>
          <p:cNvPr id="435" name="Google Shape;435;p3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Classic method for integration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Often uses ETL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Combining </a:t>
            </a:r>
            <a:r>
              <a:rPr lang="nl"/>
              <a:t>several</a:t>
            </a:r>
            <a:r>
              <a:rPr lang="nl"/>
              <a:t> sources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Cleaning the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Single Data store (e.g. Data Warehouse)</a:t>
            </a:r>
            <a:endParaRPr/>
          </a:p>
        </p:txBody>
      </p:sp>
      <p:pic>
        <p:nvPicPr>
          <p:cNvPr id="436" name="Google Shape;4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801" y="1165250"/>
            <a:ext cx="3542574" cy="235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Virtualization</a:t>
            </a:r>
            <a:endParaRPr/>
          </a:p>
        </p:txBody>
      </p:sp>
      <p:sp>
        <p:nvSpPr>
          <p:cNvPr id="442" name="Google Shape;442;p3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Multiple source in virtual layer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Remains in original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No movement, duplication or transformation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Reduces time &amp; expense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Views to access data on demand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025" y="650175"/>
            <a:ext cx="3794476" cy="21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/>
          <p:nvPr>
            <p:ph type="title"/>
          </p:nvPr>
        </p:nvSpPr>
        <p:spPr>
          <a:xfrm>
            <a:off x="1364000" y="512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Replication</a:t>
            </a:r>
            <a:endParaRPr/>
          </a:p>
        </p:txBody>
      </p:sp>
      <p:sp>
        <p:nvSpPr>
          <p:cNvPr id="449" name="Google Shape;449;p3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Copying from one system to another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Different types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Full table replication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Key-based incremental replication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Log-based incremental replication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Can optimize performance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890" y="718250"/>
            <a:ext cx="4222262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Manual integration</a:t>
            </a:r>
            <a:endParaRPr/>
          </a:p>
        </p:txBody>
      </p:sp>
      <p:sp>
        <p:nvSpPr>
          <p:cNvPr id="456" name="Google Shape;456;p3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Manually integrating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Human-driven instead of technical tools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Time consuming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Limited scalability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Used for small dataset with unstructured data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Application-based integration</a:t>
            </a:r>
            <a:endParaRPr/>
          </a:p>
        </p:txBody>
      </p:sp>
      <p:sp>
        <p:nvSpPr>
          <p:cNvPr id="462" name="Google Shape;462;p4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Connecting applications, systems and subsystems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Focus on efficient exchanging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Real-time synchronization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Example: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Using an API to retrieve and send data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Middleware data integration</a:t>
            </a:r>
            <a:endParaRPr/>
          </a:p>
        </p:txBody>
      </p:sp>
      <p:sp>
        <p:nvSpPr>
          <p:cNvPr id="468" name="Google Shape;468;p4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Layer between applications to transfer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Can perform transformations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Makes data compatible with new systems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Useful for legacy systems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Example: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Enterprise Service Bus (ESB)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Provides centralized platform for routing transforming and managing data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migration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Transfer of existing historical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Not simple -&gt; involves </a:t>
            </a:r>
            <a:r>
              <a:rPr lang="nl" sz="1600"/>
              <a:t>a lot</a:t>
            </a:r>
            <a:r>
              <a:rPr lang="nl" sz="1600"/>
              <a:t> of preparation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Activities include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Planning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Backups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Quality testing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Validation of results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…</a:t>
            </a:r>
            <a:endParaRPr sz="1600"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800" y="1369075"/>
            <a:ext cx="3289100" cy="32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Uniform data access integration</a:t>
            </a:r>
            <a:endParaRPr/>
          </a:p>
        </p:txBody>
      </p:sp>
      <p:sp>
        <p:nvSpPr>
          <p:cNvPr id="474" name="Google Shape;474;p4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Access to </a:t>
            </a:r>
            <a:r>
              <a:rPr lang="nl"/>
              <a:t>different</a:t>
            </a:r>
            <a:r>
              <a:rPr lang="nl"/>
              <a:t> data sources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Unified interface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Can be difficult to implement: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Different systems use </a:t>
            </a:r>
            <a:r>
              <a:rPr lang="nl"/>
              <a:t>different</a:t>
            </a:r>
            <a:r>
              <a:rPr lang="nl"/>
              <a:t> data structures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Example: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Data virtualization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PREPARATION</a:t>
            </a:r>
            <a:endParaRPr/>
          </a:p>
        </p:txBody>
      </p:sp>
      <p:sp>
        <p:nvSpPr>
          <p:cNvPr id="480" name="Google Shape;480;p4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Very important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Bad data = Bad output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Understand your data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Prediction model for death risk of pneumonia symptoms</a:t>
            </a:r>
            <a:endParaRPr/>
          </a:p>
        </p:txBody>
      </p:sp>
      <p:sp>
        <p:nvSpPr>
          <p:cNvPr id="486" name="Google Shape;486;p4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Filter high and low death risk symptoms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Decision who goes to the hospital or not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Historical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Asthma patients always went to hospital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quality</a:t>
            </a:r>
            <a:endParaRPr/>
          </a:p>
        </p:txBody>
      </p:sp>
      <p:sp>
        <p:nvSpPr>
          <p:cNvPr id="492" name="Google Shape;492;p4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Human errors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Formatting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Replacing missing values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preparation tools</a:t>
            </a:r>
            <a:endParaRPr/>
          </a:p>
        </p:txBody>
      </p:sp>
      <p:sp>
        <p:nvSpPr>
          <p:cNvPr id="498" name="Google Shape;498;p4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Azure machine learning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Amazon ML</a:t>
            </a:r>
            <a:endParaRPr/>
          </a:p>
        </p:txBody>
      </p:sp>
      <p:pic>
        <p:nvPicPr>
          <p:cNvPr id="499" name="Google Shape;4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875" y="1417825"/>
            <a:ext cx="1566825" cy="12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867" y="2984492"/>
            <a:ext cx="2123249" cy="11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rescaling</a:t>
            </a:r>
            <a:endParaRPr/>
          </a:p>
        </p:txBody>
      </p:sp>
      <p:sp>
        <p:nvSpPr>
          <p:cNvPr id="506" name="Google Shape;506;p4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Too many dimensions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Categories </a:t>
            </a:r>
            <a:r>
              <a:rPr lang="nl"/>
              <a:t>overweight</a:t>
            </a:r>
            <a:r>
              <a:rPr lang="nl"/>
              <a:t> others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Min-max normalization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Transforming numerical values into ranges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Decimal scaling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Discretize data</a:t>
            </a:r>
            <a:endParaRPr/>
          </a:p>
        </p:txBody>
      </p:sp>
      <p:sp>
        <p:nvSpPr>
          <p:cNvPr id="512" name="Google Shape;512;p4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Turn numerical values into categorical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Age groups</a:t>
            </a:r>
            <a:r>
              <a:rPr lang="nl"/>
              <a:t>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100"/>
              <a:t>Structured  vs Unstructured</a:t>
            </a:r>
            <a:endParaRPr sz="3100"/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Data exists in a plethora of different forms and sizes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Most of it can be presented as structured data and unstructured data.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Structured data</a:t>
            </a:r>
            <a:endParaRPr/>
          </a:p>
        </p:txBody>
      </p:sp>
      <p:sp>
        <p:nvSpPr>
          <p:cNvPr id="524" name="Google Shape;524;p5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nl"/>
              <a:t>Definition</a:t>
            </a:r>
            <a:endParaRPr b="1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nl" sz="1300"/>
              <a:t>Highly </a:t>
            </a:r>
            <a:r>
              <a:rPr lang="nl" sz="1300"/>
              <a:t>organized</a:t>
            </a:r>
            <a:r>
              <a:rPr lang="nl" sz="1300"/>
              <a:t>,factual,and fits into </a:t>
            </a:r>
            <a:r>
              <a:rPr lang="nl" sz="1300"/>
              <a:t>predefined</a:t>
            </a:r>
            <a:r>
              <a:rPr lang="nl" sz="1300"/>
              <a:t> model.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nl" sz="1300"/>
              <a:t>Typically consists of rows and columns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nl"/>
              <a:t>Characteristics</a:t>
            </a:r>
            <a:endParaRPr b="1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nl" sz="1300"/>
              <a:t>Quantitative (easily to count, measure, and express data in numbers)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nl" sz="1300"/>
              <a:t>Usually</a:t>
            </a:r>
            <a:r>
              <a:rPr lang="nl" sz="1300"/>
              <a:t> stored in RDBMS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nl" sz="1300"/>
              <a:t>Easy to do analytics</a:t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800" y="3613583"/>
            <a:ext cx="2171400" cy="13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1575" y="1810313"/>
            <a:ext cx="1590800" cy="1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60" y="1638425"/>
            <a:ext cx="4119415" cy="19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7" y="1434097"/>
            <a:ext cx="4089250" cy="25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migration</a:t>
            </a:r>
            <a:endParaRPr/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descr="data migration triggers"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125" y="33338"/>
            <a:ext cx="9144000" cy="50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Unstructured data</a:t>
            </a:r>
            <a:endParaRPr/>
          </a:p>
        </p:txBody>
      </p:sp>
      <p:sp>
        <p:nvSpPr>
          <p:cNvPr id="540" name="Google Shape;540;p5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nl"/>
              <a:t>Definition</a:t>
            </a:r>
            <a:endParaRPr b="1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nl" sz="1300"/>
              <a:t>Unstructured</a:t>
            </a:r>
            <a:r>
              <a:rPr lang="nl" sz="1300"/>
              <a:t> data doesn’t follow a specific format or structure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nl" sz="1300"/>
              <a:t>Exists in its native form and can come in a </a:t>
            </a:r>
            <a:r>
              <a:rPr lang="nl" sz="1300"/>
              <a:t>variety</a:t>
            </a:r>
            <a:r>
              <a:rPr lang="nl" sz="1300"/>
              <a:t> of file types and content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nl"/>
              <a:t>Characteristics</a:t>
            </a:r>
            <a:endParaRPr b="1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nl" sz="1300"/>
              <a:t>Qualitative (subjective and interpretive nature)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nl" sz="1300"/>
              <a:t>Best stored in a NoSQL db or Data Lakes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25" y="2295950"/>
            <a:ext cx="3403787" cy="240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5175" y="1421000"/>
            <a:ext cx="4458800" cy="21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About NoSQL</a:t>
            </a:r>
            <a:endParaRPr/>
          </a:p>
        </p:txBody>
      </p:sp>
      <p:sp>
        <p:nvSpPr>
          <p:cNvPr id="554" name="Google Shape;554;p54"/>
          <p:cNvSpPr txBox="1"/>
          <p:nvPr>
            <p:ph idx="1" type="body"/>
          </p:nvPr>
        </p:nvSpPr>
        <p:spPr>
          <a:xfrm>
            <a:off x="1303800" y="19981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nl"/>
              <a:t>NoSQL </a:t>
            </a:r>
            <a:r>
              <a:rPr lang="nl"/>
              <a:t>=&gt; Not only SQL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These databases have various data models </a:t>
            </a:r>
            <a:br>
              <a:rPr lang="nl"/>
            </a:br>
            <a:r>
              <a:rPr lang="nl"/>
              <a:t>and they stor</a:t>
            </a:r>
            <a:r>
              <a:rPr lang="nl"/>
              <a:t>e </a:t>
            </a:r>
            <a:r>
              <a:rPr lang="nl"/>
              <a:t>data in a non-tabular way.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624" y="831512"/>
            <a:ext cx="2954655" cy="34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About NoSQL</a:t>
            </a:r>
            <a:endParaRPr/>
          </a:p>
        </p:txBody>
      </p:sp>
      <p:sp>
        <p:nvSpPr>
          <p:cNvPr id="561" name="Google Shape;561;p55"/>
          <p:cNvSpPr txBox="1"/>
          <p:nvPr>
            <p:ph idx="1" type="body"/>
          </p:nvPr>
        </p:nvSpPr>
        <p:spPr>
          <a:xfrm>
            <a:off x="1303800" y="19981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nl"/>
              <a:t>Key-value</a:t>
            </a:r>
            <a:r>
              <a:rPr lang="nl"/>
              <a:t> stores data with simple </a:t>
            </a:r>
            <a:br>
              <a:rPr lang="nl"/>
            </a:br>
            <a:r>
              <a:rPr lang="nl"/>
              <a:t>indexed keys and values.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nl"/>
              <a:t>Wide column</a:t>
            </a:r>
            <a:r>
              <a:rPr lang="nl"/>
              <a:t> uses tables, rows and columns. But the </a:t>
            </a:r>
            <a:br>
              <a:rPr lang="nl"/>
            </a:br>
            <a:r>
              <a:rPr lang="nl"/>
              <a:t>format and naming of the columns can vary in different </a:t>
            </a:r>
            <a:br>
              <a:rPr lang="nl"/>
            </a:br>
            <a:r>
              <a:rPr lang="nl"/>
              <a:t>rows within the same table.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nl"/>
              <a:t>Document database</a:t>
            </a:r>
            <a:r>
              <a:rPr lang="nl"/>
              <a:t> A more complex </a:t>
            </a:r>
            <a:br>
              <a:rPr lang="nl"/>
            </a:br>
            <a:r>
              <a:rPr lang="nl"/>
              <a:t>and structured version of the key-value model, which </a:t>
            </a:r>
            <a:br>
              <a:rPr lang="nl"/>
            </a:br>
            <a:r>
              <a:rPr lang="nl"/>
              <a:t>gives each document its own retrieval key.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nl"/>
              <a:t>Graph database</a:t>
            </a:r>
            <a:r>
              <a:rPr lang="nl"/>
              <a:t> presents interconnected </a:t>
            </a:r>
            <a:br>
              <a:rPr lang="nl"/>
            </a:br>
            <a:r>
              <a:rPr lang="nl"/>
              <a:t>data as a logical graph.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562" name="Google Shape;5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624" y="831512"/>
            <a:ext cx="2954655" cy="34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663" y="738425"/>
            <a:ext cx="4414674" cy="40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About analysing qualitative data</a:t>
            </a:r>
            <a:endParaRPr/>
          </a:p>
        </p:txBody>
      </p:sp>
      <p:sp>
        <p:nvSpPr>
          <p:cNvPr id="575" name="Google Shape;575;p5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nl"/>
              <a:t>Data stacking </a:t>
            </a:r>
            <a:endParaRPr b="1"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nl" sz="1300"/>
              <a:t>Is about grouping similar types of data together to see overall patterns (like sorting feedback into categories).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nl"/>
              <a:t>Data mining</a:t>
            </a:r>
            <a:endParaRPr b="1"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nl" sz="1300"/>
              <a:t>Is about finding hidden patterns in large datasets, which can help you predict future actions (like knowing people who buy pet food also buy pet toys).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Management tools</a:t>
            </a:r>
            <a:endParaRPr/>
          </a:p>
        </p:txBody>
      </p:sp>
      <p:sp>
        <p:nvSpPr>
          <p:cNvPr id="581" name="Google Shape;581;p5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50" y="1916112"/>
            <a:ext cx="3962376" cy="24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420" y="1903975"/>
            <a:ext cx="4715705" cy="24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Why Unstructured Data Matters</a:t>
            </a:r>
            <a:endParaRPr/>
          </a:p>
        </p:txBody>
      </p:sp>
      <p:sp>
        <p:nvSpPr>
          <p:cNvPr id="589" name="Google Shape;589;p5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nl"/>
              <a:t>Accounts </a:t>
            </a:r>
            <a:r>
              <a:rPr lang="nl"/>
              <a:t>80% of all data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nl"/>
              <a:t>Value in Analysis:</a:t>
            </a:r>
            <a:endParaRPr b="1"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nl" sz="1300"/>
              <a:t>Unstructured data contains customer insights, sentiment, and behavior patterns that structured data doesn’t capture.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nl"/>
              <a:t>Importance for Businesses:</a:t>
            </a:r>
            <a:endParaRPr b="1"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nl" sz="1300"/>
              <a:t>Ignoring unstructured data means missing out on valuable information that can enhance customer experience and decision-making.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Serverless ETL/ELT pipelines</a:t>
            </a:r>
            <a:endParaRPr/>
          </a:p>
        </p:txBody>
      </p:sp>
      <p:sp>
        <p:nvSpPr>
          <p:cNvPr id="595" name="Google Shape;595;p60"/>
          <p:cNvSpPr txBox="1"/>
          <p:nvPr>
            <p:ph idx="1" type="body"/>
          </p:nvPr>
        </p:nvSpPr>
        <p:spPr>
          <a:xfrm>
            <a:off x="1303800" y="1990050"/>
            <a:ext cx="2860800" cy="22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596" name="Google Shape;5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639063"/>
            <a:ext cx="5920201" cy="33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1"/>
          <p:cNvSpPr txBox="1"/>
          <p:nvPr>
            <p:ph type="title"/>
          </p:nvPr>
        </p:nvSpPr>
        <p:spPr>
          <a:xfrm>
            <a:off x="1303800" y="6182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Serverless</a:t>
            </a:r>
            <a:endParaRPr/>
          </a:p>
        </p:txBody>
      </p:sp>
      <p:sp>
        <p:nvSpPr>
          <p:cNvPr id="602" name="Google Shape;602;p61"/>
          <p:cNvSpPr txBox="1"/>
          <p:nvPr>
            <p:ph idx="1" type="body"/>
          </p:nvPr>
        </p:nvSpPr>
        <p:spPr>
          <a:xfrm>
            <a:off x="1241175" y="1416525"/>
            <a:ext cx="2880000" cy="33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500"/>
              <a:t>What is serverless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nl" sz="1500"/>
              <a:t>Hardware</a:t>
            </a:r>
            <a:br>
              <a:rPr lang="nl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nl" sz="1500"/>
              <a:t>waste</a:t>
            </a:r>
            <a:br>
              <a:rPr lang="nl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nl" sz="1500"/>
              <a:t>Pay as you go </a:t>
            </a:r>
            <a:br>
              <a:rPr lang="nl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nl" sz="1500"/>
              <a:t>Scalability </a:t>
            </a:r>
            <a:endParaRPr sz="1500"/>
          </a:p>
        </p:txBody>
      </p:sp>
      <p:pic>
        <p:nvPicPr>
          <p:cNvPr id="603" name="Google Shape;60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5600" y="168425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migration</a:t>
            </a:r>
            <a:endParaRPr/>
          </a:p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Often confused with other processes involving </a:t>
            </a:r>
            <a:r>
              <a:rPr lang="nl" sz="1600"/>
              <a:t>a lot</a:t>
            </a:r>
            <a:r>
              <a:rPr lang="nl" sz="1600"/>
              <a:t> of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Data integration and data replication</a:t>
            </a:r>
            <a:endParaRPr sz="1600"/>
          </a:p>
        </p:txBody>
      </p:sp>
      <p:pic>
        <p:nvPicPr>
          <p:cNvPr id="306" name="Google Shape;3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450" y="2880725"/>
            <a:ext cx="2044074" cy="204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9280" y="2631963"/>
            <a:ext cx="4445021" cy="254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Serverless</a:t>
            </a:r>
            <a:endParaRPr/>
          </a:p>
        </p:txBody>
      </p:sp>
      <p:sp>
        <p:nvSpPr>
          <p:cNvPr id="609" name="Google Shape;609;p62"/>
          <p:cNvSpPr txBox="1"/>
          <p:nvPr>
            <p:ph idx="1" type="body"/>
          </p:nvPr>
        </p:nvSpPr>
        <p:spPr>
          <a:xfrm>
            <a:off x="1303800" y="1990050"/>
            <a:ext cx="2507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scalability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pay as you go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Fast Time to Market</a:t>
            </a:r>
            <a:endParaRPr/>
          </a:p>
        </p:txBody>
      </p:sp>
      <p:sp>
        <p:nvSpPr>
          <p:cNvPr id="610" name="Google Shape;610;p62"/>
          <p:cNvSpPr txBox="1"/>
          <p:nvPr>
            <p:ph idx="1" type="body"/>
          </p:nvPr>
        </p:nvSpPr>
        <p:spPr>
          <a:xfrm>
            <a:off x="4754275" y="2571750"/>
            <a:ext cx="4475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Drawbacks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Performance Variability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limited </a:t>
            </a:r>
            <a:r>
              <a:rPr lang="nl"/>
              <a:t>control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debug </a:t>
            </a:r>
            <a:r>
              <a:rPr lang="nl"/>
              <a:t>challenges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Cost Efficiency Requires Performant Code</a:t>
            </a:r>
            <a:endParaRPr/>
          </a:p>
        </p:txBody>
      </p:sp>
      <p:sp>
        <p:nvSpPr>
          <p:cNvPr id="611" name="Google Shape;611;p62"/>
          <p:cNvSpPr txBox="1"/>
          <p:nvPr/>
        </p:nvSpPr>
        <p:spPr>
          <a:xfrm>
            <a:off x="1522525" y="1545700"/>
            <a:ext cx="13902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Benefits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12" name="Google Shape;6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513" y="2965625"/>
            <a:ext cx="2330276" cy="233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775" y="311800"/>
            <a:ext cx="2259950" cy="22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Tools and examples of Serverless</a:t>
            </a:r>
            <a:endParaRPr/>
          </a:p>
        </p:txBody>
      </p:sp>
      <p:sp>
        <p:nvSpPr>
          <p:cNvPr id="619" name="Google Shape;619;p6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0" name="Google Shape;62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2038"/>
            <a:ext cx="4971901" cy="263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900" y="2016064"/>
            <a:ext cx="4172100" cy="2489574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3"/>
          <p:cNvSpPr txBox="1"/>
          <p:nvPr/>
        </p:nvSpPr>
        <p:spPr>
          <a:xfrm>
            <a:off x="626225" y="1509325"/>
            <a:ext cx="35298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aws glue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3" name="Google Shape;623;p63"/>
          <p:cNvSpPr txBox="1"/>
          <p:nvPr/>
        </p:nvSpPr>
        <p:spPr>
          <a:xfrm>
            <a:off x="5029450" y="1465300"/>
            <a:ext cx="38454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google cloud dataflow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Tools and examples of Serverless</a:t>
            </a:r>
            <a:endParaRPr/>
          </a:p>
        </p:txBody>
      </p:sp>
      <p:sp>
        <p:nvSpPr>
          <p:cNvPr id="629" name="Google Shape;629;p64"/>
          <p:cNvSpPr txBox="1"/>
          <p:nvPr>
            <p:ph idx="1" type="body"/>
          </p:nvPr>
        </p:nvSpPr>
        <p:spPr>
          <a:xfrm>
            <a:off x="1780150" y="1395625"/>
            <a:ext cx="55836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nl"/>
              <a:t>Azure data factory</a:t>
            </a:r>
            <a:endParaRPr/>
          </a:p>
        </p:txBody>
      </p:sp>
      <p:pic>
        <p:nvPicPr>
          <p:cNvPr id="630" name="Google Shape;63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450" y="1770125"/>
            <a:ext cx="4011854" cy="341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Example of a serverless ETL</a:t>
            </a:r>
            <a:endParaRPr/>
          </a:p>
        </p:txBody>
      </p:sp>
      <p:sp>
        <p:nvSpPr>
          <p:cNvPr id="636" name="Google Shape;636;p65"/>
          <p:cNvSpPr txBox="1"/>
          <p:nvPr>
            <p:ph idx="1" type="body"/>
          </p:nvPr>
        </p:nvSpPr>
        <p:spPr>
          <a:xfrm>
            <a:off x="247025" y="1483675"/>
            <a:ext cx="2757000" cy="26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2008-2015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nl"/>
              <a:t>content encoding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nl"/>
              <a:t>aws lambda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nl"/>
              <a:t>automatically</a:t>
            </a:r>
            <a:r>
              <a:rPr lang="nl"/>
              <a:t> </a:t>
            </a:r>
            <a:r>
              <a:rPr lang="nl"/>
              <a:t>deployed</a:t>
            </a:r>
            <a:r>
              <a:rPr lang="nl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nl"/>
              <a:t>backup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nl"/>
              <a:t>monitor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nl"/>
              <a:t>integrity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nl"/>
              <a:t>security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nl"/>
              <a:t>automatic shutdown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nl"/>
              <a:t>automatically</a:t>
            </a:r>
            <a:r>
              <a:rPr lang="nl"/>
              <a:t> verifies </a:t>
            </a:r>
            <a:endParaRPr/>
          </a:p>
        </p:txBody>
      </p:sp>
      <p:pic>
        <p:nvPicPr>
          <p:cNvPr id="637" name="Google Shape;637;p65" title="Total users in million perYea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100" y="1302325"/>
            <a:ext cx="5638999" cy="34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Example of a serverless ETL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6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4. production monitoring</a:t>
            </a:r>
            <a:endParaRPr/>
          </a:p>
          <a:p>
            <a:pPr indent="-304958" lvl="0" marL="914400" rtl="0" algn="l">
              <a:spcBef>
                <a:spcPts val="1200"/>
              </a:spcBef>
              <a:spcAft>
                <a:spcPts val="0"/>
              </a:spcAft>
              <a:buSzPct val="100000"/>
              <a:buAutoNum type="alphaLcPeriod"/>
            </a:pPr>
            <a:r>
              <a:rPr lang="nl"/>
              <a:t>real-time validation</a:t>
            </a:r>
            <a:endParaRPr/>
          </a:p>
          <a:p>
            <a:pPr indent="-304958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nl"/>
              <a:t>efficiency improvements.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5. server </a:t>
            </a:r>
            <a:r>
              <a:rPr lang="nl"/>
              <a:t>management</a:t>
            </a:r>
            <a:r>
              <a:rPr lang="nl"/>
              <a:t> </a:t>
            </a:r>
            <a:endParaRPr/>
          </a:p>
          <a:p>
            <a:pPr indent="-304958" lvl="0" marL="914400" rtl="0" algn="l">
              <a:spcBef>
                <a:spcPts val="1200"/>
              </a:spcBef>
              <a:spcAft>
                <a:spcPts val="0"/>
              </a:spcAft>
              <a:buSzPct val="100000"/>
              <a:buAutoNum type="alphaLcPeriod"/>
            </a:pPr>
            <a:r>
              <a:rPr lang="nl"/>
              <a:t>lambda deployments</a:t>
            </a:r>
            <a:endParaRPr/>
          </a:p>
          <a:p>
            <a:pPr indent="-304958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nl"/>
              <a:t>quickly respond </a:t>
            </a:r>
            <a:r>
              <a:rPr lang="nl"/>
              <a:t>business</a:t>
            </a:r>
            <a:r>
              <a:rPr lang="nl"/>
              <a:t> needs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6. real time analytics</a:t>
            </a:r>
            <a:endParaRPr/>
          </a:p>
          <a:p>
            <a:pPr indent="-304958" lvl="0" marL="914400" rtl="0" algn="l">
              <a:spcBef>
                <a:spcPts val="1200"/>
              </a:spcBef>
              <a:spcAft>
                <a:spcPts val="0"/>
              </a:spcAft>
              <a:buSzPct val="100000"/>
              <a:buAutoNum type="alphaLcPeriod"/>
            </a:pPr>
            <a:r>
              <a:rPr lang="nl"/>
              <a:t>amazon kinesis streams</a:t>
            </a:r>
            <a:endParaRPr/>
          </a:p>
          <a:p>
            <a:pPr indent="-304958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nl"/>
              <a:t>respond to issues in realtime</a:t>
            </a:r>
            <a:endParaRPr/>
          </a:p>
        </p:txBody>
      </p:sp>
      <p:pic>
        <p:nvPicPr>
          <p:cNvPr id="644" name="Google Shape;6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600" y="2070175"/>
            <a:ext cx="3678349" cy="206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Serverless Pricing comparison</a:t>
            </a:r>
            <a:endParaRPr/>
          </a:p>
        </p:txBody>
      </p:sp>
      <p:graphicFrame>
        <p:nvGraphicFramePr>
          <p:cNvPr id="650" name="Google Shape;650;p67"/>
          <p:cNvGraphicFramePr/>
          <p:nvPr/>
        </p:nvGraphicFramePr>
        <p:xfrm>
          <a:off x="939300" y="168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{26A67E2C-4C83-4C8B-B5AE-D86DF072FBCC}</a:tableStyleId>
              </a:tblPr>
              <a:tblGrid>
                <a:gridCol w="1412800"/>
                <a:gridCol w="1082450"/>
              </a:tblGrid>
              <a:tr h="49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service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time/month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total usage of spark jobs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60hrs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python shell jobs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15hr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interactive </a:t>
                      </a:r>
                      <a:r>
                        <a:rPr lang="nl"/>
                        <a:t>session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30hrs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51" name="Google Shape;651;p67"/>
          <p:cNvSpPr txBox="1"/>
          <p:nvPr/>
        </p:nvSpPr>
        <p:spPr>
          <a:xfrm>
            <a:off x="939300" y="4002400"/>
            <a:ext cx="26031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specs: 4vCpus 16gb memory 10gbit networking</a:t>
            </a:r>
            <a:br>
              <a:rPr lang="n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Price 11$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total hours: 105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2" name="Google Shape;652;p67"/>
          <p:cNvSpPr txBox="1"/>
          <p:nvPr/>
        </p:nvSpPr>
        <p:spPr>
          <a:xfrm>
            <a:off x="1579200" y="1356925"/>
            <a:ext cx="13233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aws glue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3" name="Google Shape;653;p67"/>
          <p:cNvSpPr txBox="1"/>
          <p:nvPr/>
        </p:nvSpPr>
        <p:spPr>
          <a:xfrm>
            <a:off x="5355975" y="1683125"/>
            <a:ext cx="3057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ec2 instance</a:t>
            </a:r>
            <a:br>
              <a:rPr lang="n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br>
              <a:rPr lang="n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br>
              <a:rPr lang="n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n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specs: 1vcpu 8gb of memory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10gbit networking</a:t>
            </a:r>
            <a:br>
              <a:rPr lang="n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br>
              <a:rPr lang="n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n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Price 31$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total hours: 720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54" name="Google Shape;6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500" y="3392858"/>
            <a:ext cx="2603100" cy="1735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vaults revisited</a:t>
            </a:r>
            <a:endParaRPr/>
          </a:p>
        </p:txBody>
      </p:sp>
      <p:sp>
        <p:nvSpPr>
          <p:cNvPr id="660" name="Google Shape;660;p6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1" name="Google Shape;6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025" y="1345052"/>
            <a:ext cx="5983299" cy="33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3600"/>
              </a:spcBef>
              <a:spcAft>
                <a:spcPts val="0"/>
              </a:spcAft>
              <a:buNone/>
            </a:pPr>
            <a:r>
              <a:rPr lang="nl" sz="2250">
                <a:solidFill>
                  <a:srgbClr val="071417"/>
                </a:solidFill>
                <a:highlight>
                  <a:srgbClr val="FAFEFE"/>
                </a:highlight>
              </a:rPr>
              <a:t>Data vault vs traditional schema warehouse</a:t>
            </a:r>
            <a:endParaRPr sz="2250">
              <a:solidFill>
                <a:srgbClr val="071417"/>
              </a:solidFill>
              <a:highlight>
                <a:srgbClr val="FAFEFE"/>
              </a:highlight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7" name="Google Shape;6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950" y="2715200"/>
            <a:ext cx="4237550" cy="2368899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69"/>
          <p:cNvSpPr txBox="1"/>
          <p:nvPr>
            <p:ph idx="1" type="body"/>
          </p:nvPr>
        </p:nvSpPr>
        <p:spPr>
          <a:xfrm>
            <a:off x="292500" y="13811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Structure and Modeling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Handling of </a:t>
            </a:r>
            <a:r>
              <a:rPr lang="nl"/>
              <a:t>Historical</a:t>
            </a:r>
            <a:r>
              <a:rPr lang="nl"/>
              <a:t>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Overwriting and SCD vs new entry every change in a satellite table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Data Agility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Rigid schema design and ETL updates vs agile and modular by new hubs and links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Query Performance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ideal for BI vs improved scale- and flexibility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Capacity to Handle Big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Scalability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3600"/>
              </a:spcBef>
              <a:spcAft>
                <a:spcPts val="0"/>
              </a:spcAft>
              <a:buNone/>
            </a:pPr>
            <a:r>
              <a:rPr lang="nl" sz="2250">
                <a:solidFill>
                  <a:srgbClr val="071417"/>
                </a:solidFill>
                <a:highlight>
                  <a:srgbClr val="FAFEFE"/>
                </a:highlight>
              </a:rPr>
              <a:t>Data Vault best practices</a:t>
            </a:r>
            <a:endParaRPr sz="2250">
              <a:solidFill>
                <a:srgbClr val="071417"/>
              </a:solidFill>
              <a:highlight>
                <a:srgbClr val="FAFEFE"/>
              </a:highlight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4" name="Google Shape;6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827" y="448000"/>
            <a:ext cx="5253799" cy="38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Data </a:t>
            </a:r>
            <a:r>
              <a:rPr lang="nl"/>
              <a:t>validation</a:t>
            </a:r>
            <a:r>
              <a:rPr lang="nl"/>
              <a:t> rules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Start small, scale incrementally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Error tables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record of quality problems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Consistent naming conventions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HUB_, LINK_, SAT_,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Optimize for parallel processing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enhances efficiency and reduces overall processing time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Sources</a:t>
            </a:r>
            <a:endParaRPr/>
          </a:p>
        </p:txBody>
      </p:sp>
      <p:sp>
        <p:nvSpPr>
          <p:cNvPr id="681" name="Google Shape;681;p7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https://www.altexsoft.com/blog/data-migration/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4"/>
              </a:rPr>
              <a:t>https://www.ttgasia.com/2023/09/04/sabre-deepens-ai-application-moves-all-gds-business-to-google-cloud/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https://www.altexsoft.com/blog/data-vault-architecture/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5"/>
              </a:rPr>
              <a:t>https://backlinko.com/netflix-users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6"/>
              </a:rPr>
              <a:t>https://www.cloudflare.com/learning/serverless/what-is-serverless/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7"/>
              </a:rPr>
              <a:t>https://datascientest.com/en/gcp-dataflow-what-is-it-whats-it-for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Netflix AWS: The Netflix Serverless Case Study | Dashbird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9"/>
              </a:rPr>
              <a:t>https://docs.aws.amazon.com/glue/latest/dg/what-is-glue.html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migration vs data integration</a:t>
            </a:r>
            <a:endParaRPr/>
          </a:p>
        </p:txBody>
      </p:sp>
      <p:sp>
        <p:nvSpPr>
          <p:cNvPr id="313" name="Google Shape;313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D</a:t>
            </a:r>
            <a:r>
              <a:rPr lang="nl" sz="1600"/>
              <a:t>ata migration -&gt; dealing with internal information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Data integration -&gt; combining data from multiple sources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Enable </a:t>
            </a:r>
            <a:r>
              <a:rPr lang="nl" sz="1600"/>
              <a:t>connectivity</a:t>
            </a:r>
            <a:r>
              <a:rPr lang="nl" sz="1600"/>
              <a:t> between different systems</a:t>
            </a:r>
            <a:endParaRPr sz="1600"/>
          </a:p>
        </p:txBody>
      </p:sp>
      <p:pic>
        <p:nvPicPr>
          <p:cNvPr descr="Data Migration Icon Royalty-Free Images, Stock Photos &amp; Pictures |  Shutterstock"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213" y="2928275"/>
            <a:ext cx="2291575" cy="22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2"/>
          <p:cNvSpPr txBox="1"/>
          <p:nvPr>
            <p:ph idx="1" type="body"/>
          </p:nvPr>
        </p:nvSpPr>
        <p:spPr>
          <a:xfrm>
            <a:off x="1303800" y="131075"/>
            <a:ext cx="7030500" cy="49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integration: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https://www.altexsoft.com/blog/data-integration/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https://www.ibm.com/topics/application-integration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https://www.dataversity.net/the-fundamentals-of-data-integration/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https://www.ibm.com/think/topics/data-virtualization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https://www.ibm.com/products/watson-query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https://www.ibm.com/topics/data-integration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https://azure.microsoft.com/en-us/resources/cloud-computing-dictionary/what-is-data-integration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https://www.ibm.com/topics/data-consolidation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https://www.fivetran.com/learn/data-consolidation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https://www.stitchdata.com/resources/what-is-data-consolidation/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https://aws.amazon.com/what-is/enterprise-service-bus/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https://www.ibm.com/topics/data-replication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https://apix-drive.com/en/blog/other/uniform-data-access-integration#introduction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https://www.integrate.io/blog/the-five-types-of-data-integration/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https://www.dataversity.net/the-fundamentals-of-data-integration/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https://www.mulesoft.com/resources/esb/applications-integration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https://azure.microsoft.com/en-us/resources/cloud-computing-dictionary/what-is-data-integration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https://www.softwareag.com/en_corporate/blog/streamsets/optimizing-data-integration-methods-to-align-with-strategic-goals.html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migration vs data replication</a:t>
            </a:r>
            <a:endParaRPr/>
          </a:p>
        </p:txBody>
      </p:sp>
      <p:sp>
        <p:nvSpPr>
          <p:cNvPr id="320" name="Google Shape;320;p19"/>
          <p:cNvSpPr txBox="1"/>
          <p:nvPr>
            <p:ph idx="1" type="body"/>
          </p:nvPr>
        </p:nvSpPr>
        <p:spPr>
          <a:xfrm>
            <a:off x="1303800" y="1735350"/>
            <a:ext cx="7030500" cy="27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D</a:t>
            </a:r>
            <a:r>
              <a:rPr lang="nl" sz="1600"/>
              <a:t>ata migration -&gt; data transferred to new location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Eventually abandon the old system or db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Data replication -&gt; data is periodically transported to target location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Without deleting it’s source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Starting point but no defined completion time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Can be part of the integration process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types of data migration</a:t>
            </a:r>
            <a:endParaRPr/>
          </a:p>
        </p:txBody>
      </p:sp>
      <p:sp>
        <p:nvSpPr>
          <p:cNvPr id="326" name="Google Shape;326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6 types commonly used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Storage migration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Database migration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Application migration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Data center migration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Business process migration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Cloud migration</a:t>
            </a:r>
            <a:endParaRPr sz="1600"/>
          </a:p>
        </p:txBody>
      </p:sp>
      <p:pic>
        <p:nvPicPr>
          <p:cNvPr id="327" name="Google Shape;3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225" y="1597875"/>
            <a:ext cx="2292000" cy="22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storage migration</a:t>
            </a:r>
            <a:endParaRPr/>
          </a:p>
        </p:txBody>
      </p:sp>
      <p:sp>
        <p:nvSpPr>
          <p:cNvPr id="333" name="Google Shape;333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O</a:t>
            </a:r>
            <a:r>
              <a:rPr lang="nl" sz="1600"/>
              <a:t>ccurs when: new technology -&gt; discard out-of-date equipment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Transport from one physical medium to another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Examples: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Paper to digital docs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HDD to SSD drives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Main server storage to cloud storage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…</a:t>
            </a:r>
            <a:endParaRPr sz="1600"/>
          </a:p>
        </p:txBody>
      </p:sp>
      <p:pic>
        <p:nvPicPr>
          <p:cNvPr id="334" name="Google Shape;3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825" y="2471925"/>
            <a:ext cx="2623800" cy="26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